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4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51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440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8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90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569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790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3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5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32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09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2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27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19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60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2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92BD-69F8-4C56-B444-6A4D957A1BC3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D6F86B-57DC-4D39-86A7-1DA9895AEB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47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10.1.3 methoden om informatie te verzamelen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Om een goede </a:t>
            </a:r>
            <a:r>
              <a:rPr lang="nl-NL" dirty="0" smtClean="0">
                <a:solidFill>
                  <a:srgbClr val="FF0000"/>
                </a:solidFill>
              </a:rPr>
              <a:t>analyse</a:t>
            </a:r>
            <a:r>
              <a:rPr lang="nl-NL" dirty="0" smtClean="0"/>
              <a:t> te kunnen maken, heb je informatie nodig over de groep en haar groepsleden.</a:t>
            </a:r>
          </a:p>
          <a:p>
            <a:endParaRPr lang="nl-NL" dirty="0" smtClean="0"/>
          </a:p>
          <a:p>
            <a:r>
              <a:rPr lang="nl-NL" dirty="0" smtClean="0"/>
              <a:t>Daarbij gebruik je de volgende hulpmiddelen: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Observeren</a:t>
            </a:r>
            <a:r>
              <a:rPr lang="nl-NL" dirty="0" smtClean="0"/>
              <a:t> (kijken) Kijk goed hoe de groepsleden op elkaar reageren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Gesprekken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voeren</a:t>
            </a:r>
            <a:r>
              <a:rPr lang="nl-NL" dirty="0" smtClean="0"/>
              <a:t>/ interviewen (praten)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Bronnenonderzoek</a:t>
            </a:r>
            <a:r>
              <a:rPr lang="nl-NL" dirty="0" smtClean="0"/>
              <a:t> (lezen)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Oefeningen / 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Activiteiten </a:t>
            </a:r>
            <a:r>
              <a:rPr lang="nl-NL" dirty="0" smtClean="0"/>
              <a:t>(doen)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28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Sturen op “hoofd” niveau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Sturen op “hoofd” niveau hierbij richt je je op het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verwerven van inzicht en het overdragen van informatie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2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solidFill>
                  <a:srgbClr val="FF0000"/>
                </a:solidFill>
              </a:rPr>
              <a:t>S</a:t>
            </a:r>
            <a:r>
              <a:rPr lang="nl-NL" dirty="0" smtClean="0">
                <a:solidFill>
                  <a:srgbClr val="FF0000"/>
                </a:solidFill>
              </a:rPr>
              <a:t>turen op het niveau van “hart”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Sturen op “hart” niveau </a:t>
            </a:r>
          </a:p>
          <a:p>
            <a:r>
              <a:rPr lang="nl-NL" dirty="0" smtClean="0"/>
              <a:t>Dit is gericht </a:t>
            </a:r>
            <a:r>
              <a:rPr lang="nl-NL" dirty="0" smtClean="0">
                <a:solidFill>
                  <a:srgbClr val="FF0000"/>
                </a:solidFill>
              </a:rPr>
              <a:t>op de ervaringen en gevoelens van de groepsleden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/>
              <a:t>Met als doel: </a:t>
            </a:r>
            <a:r>
              <a:rPr lang="nl-NL" dirty="0" smtClean="0">
                <a:solidFill>
                  <a:srgbClr val="FF0000"/>
                </a:solidFill>
              </a:rPr>
              <a:t>emoties verwerken en het bespreekbaar maken van gevoelige onderwerpen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3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Sturen op het niveau van de “handen”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Sturen op het niveau van de “handen”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Hier ben je gericht op vaardigheden</a:t>
            </a:r>
          </a:p>
          <a:p>
            <a:r>
              <a:rPr lang="nl-NL" dirty="0" smtClean="0"/>
              <a:t>Je gaat aan de slag met het </a:t>
            </a:r>
            <a:r>
              <a:rPr lang="nl-NL" dirty="0" smtClean="0">
                <a:solidFill>
                  <a:srgbClr val="FF0000"/>
                </a:solidFill>
              </a:rPr>
              <a:t>aanleren en oefenen van nieuw gedrag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10.4.2 Inzetten van een groepsgesprek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een goed geleid  groepsgesprek kun je veel invloed uitoefenen op de </a:t>
            </a:r>
            <a:r>
              <a:rPr lang="nl-NL" dirty="0" smtClean="0">
                <a:solidFill>
                  <a:srgbClr val="FF0000"/>
                </a:solidFill>
              </a:rPr>
              <a:t>cultuur van een groep. </a:t>
            </a:r>
            <a:r>
              <a:rPr lang="nl-NL" dirty="0" smtClean="0"/>
              <a:t>De kracht van een groepsgesprek:</a:t>
            </a:r>
          </a:p>
          <a:p>
            <a:r>
              <a:rPr lang="nl-NL" dirty="0" smtClean="0"/>
              <a:t>Het maakt belangrijke thema’s bespreekbaar</a:t>
            </a:r>
          </a:p>
          <a:p>
            <a:r>
              <a:rPr lang="nl-NL" dirty="0" smtClean="0"/>
              <a:t>Het schept openheid en kan ongewenst gedrag ontkrachten</a:t>
            </a:r>
          </a:p>
          <a:p>
            <a:r>
              <a:rPr lang="nl-NL" dirty="0" smtClean="0"/>
              <a:t>In het gesprek spreek je positief over gewenst gedrag</a:t>
            </a:r>
          </a:p>
          <a:p>
            <a:r>
              <a:rPr lang="nl-NL" dirty="0" smtClean="0"/>
              <a:t>Door het gesprek met elkaar aan te gaan, maak je alle groepsleden mede verantwoordelijk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68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10.4.3 Individueel beïnvloeden van groepsleden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Door groepsleden een andere rol te geven, kan  de hele dynamiek van zo’n groep veranderen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127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10.4.4 Sturen met creatieve middelen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spelletjes, rollen spellen en andere vormen van expressie kun je de groep op een positieve manier sturen</a:t>
            </a:r>
          </a:p>
          <a:p>
            <a:r>
              <a:rPr lang="nl-NL" dirty="0" smtClean="0"/>
              <a:t>Iedereen kent vast wel het “samen een vlot bouwen”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10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10.2 Onderzoeken van de groep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414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10.2 Onderzoeken van de groep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is zinvol om de relaties tussen de groepsleden te bekijken.</a:t>
            </a:r>
          </a:p>
          <a:p>
            <a:r>
              <a:rPr lang="nl-NL" dirty="0" smtClean="0"/>
              <a:t>Daarvoor maak je een </a:t>
            </a:r>
            <a:r>
              <a:rPr lang="nl-NL" dirty="0" smtClean="0">
                <a:solidFill>
                  <a:srgbClr val="FF0000"/>
                </a:solidFill>
              </a:rPr>
              <a:t>sociogram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Een ander goed hulpmiddel is de zogenoemde </a:t>
            </a:r>
            <a:r>
              <a:rPr lang="nl-NL" dirty="0" smtClean="0">
                <a:solidFill>
                  <a:srgbClr val="FF0000"/>
                </a:solidFill>
              </a:rPr>
              <a:t>SWOT- analyse</a:t>
            </a:r>
          </a:p>
          <a:p>
            <a:r>
              <a:rPr lang="nl-NL" dirty="0" smtClean="0"/>
              <a:t>Hiermee breng je de </a:t>
            </a:r>
            <a:r>
              <a:rPr lang="nl-NL" dirty="0" err="1" smtClean="0"/>
              <a:t>Strenght</a:t>
            </a:r>
            <a:r>
              <a:rPr lang="nl-NL" dirty="0" smtClean="0"/>
              <a:t>, </a:t>
            </a:r>
            <a:r>
              <a:rPr lang="nl-NL" dirty="0" err="1" smtClean="0"/>
              <a:t>Weakness</a:t>
            </a:r>
            <a:r>
              <a:rPr lang="nl-NL" dirty="0" smtClean="0"/>
              <a:t>, </a:t>
            </a:r>
            <a:r>
              <a:rPr lang="nl-NL" dirty="0" err="1" smtClean="0"/>
              <a:t>Oppertunities</a:t>
            </a:r>
            <a:r>
              <a:rPr lang="nl-NL" dirty="0" smtClean="0"/>
              <a:t> en </a:t>
            </a:r>
            <a:r>
              <a:rPr lang="nl-NL" dirty="0" err="1" smtClean="0"/>
              <a:t>Treats</a:t>
            </a:r>
            <a:r>
              <a:rPr lang="nl-NL" dirty="0" smtClean="0"/>
              <a:t> van de groep in kaart ofwel: </a:t>
            </a:r>
          </a:p>
          <a:p>
            <a:r>
              <a:rPr lang="nl-NL" dirty="0" smtClean="0"/>
              <a:t>je kijkt wat je </a:t>
            </a:r>
            <a:r>
              <a:rPr lang="nl-NL" dirty="0" smtClean="0">
                <a:solidFill>
                  <a:srgbClr val="FF0000"/>
                </a:solidFill>
              </a:rPr>
              <a:t>sterke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rgbClr val="FF0000"/>
                </a:solidFill>
              </a:rPr>
              <a:t>zwakke</a:t>
            </a:r>
            <a:r>
              <a:rPr lang="nl-NL" dirty="0" smtClean="0"/>
              <a:t> punten zijn van de groep en waar haar </a:t>
            </a:r>
            <a:r>
              <a:rPr lang="nl-NL" dirty="0" smtClean="0">
                <a:solidFill>
                  <a:srgbClr val="FF0000"/>
                </a:solidFill>
              </a:rPr>
              <a:t>kansen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rgbClr val="FF0000"/>
                </a:solidFill>
              </a:rPr>
              <a:t>bedreigingen</a:t>
            </a:r>
            <a:r>
              <a:rPr lang="nl-NL" dirty="0" smtClean="0"/>
              <a:t> liggen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69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10.2.1 Het sociogram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b="1" dirty="0" smtClean="0">
                <a:solidFill>
                  <a:srgbClr val="FF0000"/>
                </a:solidFill>
              </a:rPr>
              <a:t>sociogram</a:t>
            </a:r>
            <a:r>
              <a:rPr lang="nl-NL" dirty="0" smtClean="0"/>
              <a:t> is een </a:t>
            </a:r>
            <a:r>
              <a:rPr lang="nl-NL" b="1" dirty="0" smtClean="0"/>
              <a:t>grafische uitwerking</a:t>
            </a:r>
            <a:r>
              <a:rPr lang="nl-NL" dirty="0" smtClean="0"/>
              <a:t>, waarmee je de sociale relaties in een groep zichtbaar maakt.</a:t>
            </a:r>
          </a:p>
          <a:p>
            <a:r>
              <a:rPr lang="nl-NL" dirty="0" smtClean="0"/>
              <a:t>Het sociogram geeft zicht op de </a:t>
            </a:r>
            <a:r>
              <a:rPr lang="nl-NL" dirty="0" smtClean="0">
                <a:solidFill>
                  <a:srgbClr val="FF0000"/>
                </a:solidFill>
              </a:rPr>
              <a:t>groepscohesie </a:t>
            </a:r>
            <a:r>
              <a:rPr lang="nl-NL" dirty="0" smtClean="0"/>
              <a:t>(samenhang in de groep)</a:t>
            </a:r>
          </a:p>
          <a:p>
            <a:r>
              <a:rPr lang="nl-NL" dirty="0" smtClean="0"/>
              <a:t>Bij het maken van een sociogram kun je gebruik maken van je observaties en vragenlijsten zie hoofdstuk 10.1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01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Tekenen van een sociogram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observaties en de antwoorden op de vragenlijst gebruik je om het sociogram te tekenen. Dit doe je als volgt: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Teken een </a:t>
            </a:r>
            <a:r>
              <a:rPr lang="nl-NL" dirty="0" smtClean="0">
                <a:solidFill>
                  <a:srgbClr val="FF0000"/>
                </a:solidFill>
              </a:rPr>
              <a:t>grote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cirkel</a:t>
            </a:r>
            <a:r>
              <a:rPr lang="nl-NL" dirty="0" smtClean="0"/>
              <a:t> in het midden. Zet hierin de naam van de leider (meer leiders meer cirkels)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Laat met </a:t>
            </a:r>
            <a:r>
              <a:rPr lang="nl-NL" dirty="0" smtClean="0">
                <a:solidFill>
                  <a:srgbClr val="FF0000"/>
                </a:solidFill>
              </a:rPr>
              <a:t>kleinere cirkels</a:t>
            </a:r>
            <a:r>
              <a:rPr lang="nl-NL" dirty="0" smtClean="0"/>
              <a:t>, voorzien van namen, zien welkegroepsleden het meest contact hebben met deze leider(s)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Geef d.m.v. een pijl aan tussen welke groepsleden er een relatie is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Vallen er groepsleden buiten de groep, dn teken je aan de rand van het sociogram </a:t>
            </a:r>
            <a:r>
              <a:rPr lang="nl-NL" dirty="0" smtClean="0">
                <a:solidFill>
                  <a:srgbClr val="FF0000"/>
                </a:solidFill>
              </a:rPr>
              <a:t>vierkanten</a:t>
            </a:r>
            <a:r>
              <a:rPr lang="nl-NL" dirty="0" smtClean="0"/>
              <a:t> met daarin hun namen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95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10.2.3 De groeps-SWOT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groeps-swot</a:t>
            </a:r>
            <a:r>
              <a:rPr lang="nl-NL" dirty="0" smtClean="0"/>
              <a:t>  geeft je inzicht in het functioneren van een groep</a:t>
            </a:r>
          </a:p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Swot</a:t>
            </a:r>
            <a:r>
              <a:rPr lang="nl-NL" dirty="0" smtClean="0"/>
              <a:t> gebruik je om de </a:t>
            </a:r>
            <a:r>
              <a:rPr lang="nl-NL" dirty="0" smtClean="0">
                <a:solidFill>
                  <a:srgbClr val="FF0000"/>
                </a:solidFill>
              </a:rPr>
              <a:t>doelen</a:t>
            </a:r>
            <a:r>
              <a:rPr lang="nl-NL" dirty="0" smtClean="0"/>
              <a:t> te </a:t>
            </a:r>
            <a:r>
              <a:rPr lang="nl-NL" dirty="0" smtClean="0">
                <a:solidFill>
                  <a:srgbClr val="FF0000"/>
                </a:solidFill>
              </a:rPr>
              <a:t>bepalen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2873828"/>
            <a:ext cx="5010150" cy="3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6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10.2.4 Analyseren van de SWOT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De gegevens uit de </a:t>
            </a:r>
            <a:r>
              <a:rPr lang="nl-NL" b="1" dirty="0" smtClean="0"/>
              <a:t>Swot</a:t>
            </a:r>
            <a:r>
              <a:rPr lang="nl-NL" dirty="0" smtClean="0"/>
              <a:t> zijn pas bruikbaar als je ze </a:t>
            </a:r>
            <a:r>
              <a:rPr lang="nl-NL" dirty="0" smtClean="0">
                <a:solidFill>
                  <a:srgbClr val="FF0000"/>
                </a:solidFill>
              </a:rPr>
              <a:t>analyseert</a:t>
            </a:r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Bedenk hoe je de </a:t>
            </a:r>
            <a:r>
              <a:rPr lang="nl-NL" dirty="0" smtClean="0">
                <a:solidFill>
                  <a:srgbClr val="FF0000"/>
                </a:solidFill>
              </a:rPr>
              <a:t>positieve punten </a:t>
            </a:r>
            <a:r>
              <a:rPr lang="nl-NL" dirty="0" smtClean="0"/>
              <a:t>kunt inzetten </a:t>
            </a:r>
            <a:r>
              <a:rPr lang="nl-NL" dirty="0" smtClean="0">
                <a:solidFill>
                  <a:srgbClr val="FF0000"/>
                </a:solidFill>
              </a:rPr>
              <a:t>bij het bestrijden </a:t>
            </a:r>
            <a:r>
              <a:rPr lang="nl-NL" dirty="0" smtClean="0"/>
              <a:t>van de </a:t>
            </a:r>
            <a:r>
              <a:rPr lang="nl-NL" dirty="0" smtClean="0">
                <a:solidFill>
                  <a:srgbClr val="FF0000"/>
                </a:solidFill>
              </a:rPr>
              <a:t>negatieve</a:t>
            </a:r>
          </a:p>
          <a:p>
            <a:endParaRPr lang="nl-NL" dirty="0" smtClean="0"/>
          </a:p>
          <a:p>
            <a:r>
              <a:rPr lang="nl-NL" dirty="0" smtClean="0"/>
              <a:t>En:  Welke </a:t>
            </a:r>
            <a:r>
              <a:rPr lang="nl-NL" dirty="0" smtClean="0">
                <a:solidFill>
                  <a:srgbClr val="FF0000"/>
                </a:solidFill>
              </a:rPr>
              <a:t>positieve punten blijven onbenut </a:t>
            </a:r>
            <a:r>
              <a:rPr lang="nl-NL" dirty="0" smtClean="0"/>
              <a:t>en welke </a:t>
            </a:r>
            <a:r>
              <a:rPr lang="nl-NL" dirty="0" smtClean="0">
                <a:solidFill>
                  <a:srgbClr val="FF0000"/>
                </a:solidFill>
              </a:rPr>
              <a:t>negatieve kun je aanpakken?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10.3 Doelen voor de groep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10.3.2</a:t>
            </a:r>
          </a:p>
          <a:p>
            <a:r>
              <a:rPr lang="nl-NL" dirty="0" smtClean="0"/>
              <a:t>Een goed doel is altijd </a:t>
            </a:r>
            <a:r>
              <a:rPr lang="nl-NL" dirty="0" smtClean="0">
                <a:solidFill>
                  <a:srgbClr val="FF0000"/>
                </a:solidFill>
              </a:rPr>
              <a:t>SMART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25" y="3071677"/>
            <a:ext cx="74485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1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10.4 Sturen en beïnvloeden van de groep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7206" y="1786436"/>
            <a:ext cx="10515600" cy="4351338"/>
          </a:xfrm>
        </p:spPr>
        <p:txBody>
          <a:bodyPr/>
          <a:lstStyle/>
          <a:p>
            <a:r>
              <a:rPr lang="nl-NL" dirty="0" smtClean="0"/>
              <a:t>10.4.1 </a:t>
            </a:r>
            <a:r>
              <a:rPr lang="nl-NL" dirty="0" smtClean="0">
                <a:solidFill>
                  <a:srgbClr val="FF0000"/>
                </a:solidFill>
              </a:rPr>
              <a:t>Hoofd-hart –handenformule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Houd bij het </a:t>
            </a:r>
            <a:r>
              <a:rPr lang="nl-NL" dirty="0" smtClean="0">
                <a:solidFill>
                  <a:srgbClr val="FF0000"/>
                </a:solidFill>
              </a:rPr>
              <a:t>sturen en beïnvloeden </a:t>
            </a:r>
            <a:r>
              <a:rPr lang="nl-NL" dirty="0" smtClean="0"/>
              <a:t>van de groep rekening met de drie niveaus waarop dit kan plaats vinden: </a:t>
            </a:r>
            <a:r>
              <a:rPr lang="nl-NL" dirty="0" smtClean="0">
                <a:solidFill>
                  <a:srgbClr val="FF0000"/>
                </a:solidFill>
              </a:rPr>
              <a:t>het hoofd , het hart en de handen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612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628</Words>
  <Application>Microsoft Office PowerPoint</Application>
  <PresentationFormat>Breedbeeld</PresentationFormat>
  <Paragraphs>67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10.1.3 methoden om informatie te verzamelen</vt:lpstr>
      <vt:lpstr>10.2 Onderzoeken van de groep</vt:lpstr>
      <vt:lpstr>10.2 Onderzoeken van de groep</vt:lpstr>
      <vt:lpstr>10.2.1 Het sociogram</vt:lpstr>
      <vt:lpstr>Tekenen van een sociogram</vt:lpstr>
      <vt:lpstr>10.2.3 De groeps-SWOT</vt:lpstr>
      <vt:lpstr>10.2.4 Analyseren van de SWOT</vt:lpstr>
      <vt:lpstr>10.3 Doelen voor de groep</vt:lpstr>
      <vt:lpstr>10.4 Sturen en beïnvloeden van de groep</vt:lpstr>
      <vt:lpstr>Sturen op “hoofd” niveau</vt:lpstr>
      <vt:lpstr>Sturen op het niveau van “hart”</vt:lpstr>
      <vt:lpstr>Sturen op het niveau van de “handen”</vt:lpstr>
      <vt:lpstr>10.4.2 Inzetten van een groepsgesprek</vt:lpstr>
      <vt:lpstr>10.4.3 Individueel beïnvloeden van groepsleden</vt:lpstr>
      <vt:lpstr>10.4.4 Sturen met creatieve middelen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2 Onderzoeken van de groep</dc:title>
  <dc:creator>Toon Groen</dc:creator>
  <cp:lastModifiedBy>Toon Groen</cp:lastModifiedBy>
  <cp:revision>15</cp:revision>
  <dcterms:created xsi:type="dcterms:W3CDTF">2019-10-15T07:23:55Z</dcterms:created>
  <dcterms:modified xsi:type="dcterms:W3CDTF">2019-10-15T09:22:44Z</dcterms:modified>
</cp:coreProperties>
</file>